
<file path=[Content_Types].xml><?xml version="1.0" encoding="utf-8"?>
<Types xmlns="http://schemas.openxmlformats.org/package/2006/content-types">
  <Default Extension="xml" ContentType="application/xml"/>
  <Default Extension="wav" ContentType="audio/x-wav"/>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58" r:id="rId3"/>
    <p:sldId id="260" r:id="rId4"/>
    <p:sldId id="261" r:id="rId5"/>
    <p:sldId id="262" r:id="rId6"/>
    <p:sldId id="272" r:id="rId7"/>
    <p:sldId id="263" r:id="rId8"/>
    <p:sldId id="273" r:id="rId9"/>
    <p:sldId id="274" r:id="rId10"/>
    <p:sldId id="275" r:id="rId11"/>
    <p:sldId id="264" r:id="rId12"/>
    <p:sldId id="265" r:id="rId13"/>
    <p:sldId id="266" r:id="rId14"/>
    <p:sldId id="267" r:id="rId15"/>
    <p:sldId id="268" r:id="rId16"/>
    <p:sldId id="276" r:id="rId17"/>
    <p:sldId id="277" r:id="rId18"/>
    <p:sldId id="278" r:id="rId19"/>
    <p:sldId id="279" r:id="rId20"/>
    <p:sldId id="280" r:id="rId21"/>
    <p:sldId id="281" r:id="rId22"/>
    <p:sldId id="282" r:id="rId23"/>
    <p:sldId id="283" r:id="rId24"/>
    <p:sldId id="287" r:id="rId25"/>
    <p:sldId id="285"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4"/>
    <p:restoredTop sz="94886" autoAdjust="0"/>
  </p:normalViewPr>
  <p:slideViewPr>
    <p:cSldViewPr>
      <p:cViewPr varScale="1">
        <p:scale>
          <a:sx n="85" d="100"/>
          <a:sy n="85" d="100"/>
        </p:scale>
        <p:origin x="1000" y="16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jpg>
</file>

<file path=ppt/media/image4.png>
</file>

<file path=ppt/media/media1.wav>
</file>

<file path=ppt/media/media10.wav>
</file>

<file path=ppt/media/media11.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EFC47A-9DD7-D646-992C-26B0326C8C92}" type="datetimeFigureOut">
              <a:rPr lang="en-US" smtClean="0"/>
              <a:t>2/23/24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6FA2A8-DBF5-B844-829C-FC1DC0FF7BAF}" type="slidenum">
              <a:rPr lang="en-US" smtClean="0"/>
              <a:t>‹#›</a:t>
            </a:fld>
            <a:endParaRPr lang="en-US"/>
          </a:p>
        </p:txBody>
      </p:sp>
    </p:spTree>
    <p:extLst>
      <p:ext uri="{BB962C8B-B14F-4D97-AF65-F5344CB8AC3E}">
        <p14:creationId xmlns:p14="http://schemas.microsoft.com/office/powerpoint/2010/main" val="9406173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2B05EE9-24C3-4C33-9C3B-00EF6495A34C}" type="slidenum">
              <a:rPr lang="en-US" smtClean="0"/>
              <a:t>10</a:t>
            </a:fld>
            <a:endParaRPr lang="en-US"/>
          </a:p>
        </p:txBody>
      </p:sp>
    </p:spTree>
    <p:extLst>
      <p:ext uri="{BB962C8B-B14F-4D97-AF65-F5344CB8AC3E}">
        <p14:creationId xmlns:p14="http://schemas.microsoft.com/office/powerpoint/2010/main" val="1533227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start</a:t>
            </a:r>
            <a:endParaRPr lang="en-US"/>
          </a:p>
        </p:txBody>
      </p:sp>
      <p:sp>
        <p:nvSpPr>
          <p:cNvPr id="4" name="Slide Number Placeholder 3"/>
          <p:cNvSpPr>
            <a:spLocks noGrp="1"/>
          </p:cNvSpPr>
          <p:nvPr>
            <p:ph type="sldNum" sz="quarter" idx="10"/>
          </p:nvPr>
        </p:nvSpPr>
        <p:spPr/>
        <p:txBody>
          <a:bodyPr/>
          <a:lstStyle/>
          <a:p>
            <a:fld id="{92B05EE9-24C3-4C33-9C3B-00EF6495A34C}" type="slidenum">
              <a:rPr lang="en-US" smtClean="0"/>
              <a:t>16</a:t>
            </a:fld>
            <a:endParaRPr lang="en-US"/>
          </a:p>
        </p:txBody>
      </p:sp>
    </p:spTree>
    <p:extLst>
      <p:ext uri="{BB962C8B-B14F-4D97-AF65-F5344CB8AC3E}">
        <p14:creationId xmlns:p14="http://schemas.microsoft.com/office/powerpoint/2010/main" val="1607697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Partake: eat or drink (something).</a:t>
            </a:r>
            <a:endParaRPr lang="en-US" dirty="0"/>
          </a:p>
        </p:txBody>
      </p:sp>
      <p:sp>
        <p:nvSpPr>
          <p:cNvPr id="4" name="Slide Number Placeholder 3"/>
          <p:cNvSpPr>
            <a:spLocks noGrp="1"/>
          </p:cNvSpPr>
          <p:nvPr>
            <p:ph type="sldNum" sz="quarter" idx="10"/>
          </p:nvPr>
        </p:nvSpPr>
        <p:spPr/>
        <p:txBody>
          <a:bodyPr/>
          <a:lstStyle/>
          <a:p>
            <a:fld id="{92B05EE9-24C3-4C33-9C3B-00EF6495A34C}" type="slidenum">
              <a:rPr lang="en-US" smtClean="0"/>
              <a:t>18</a:t>
            </a:fld>
            <a:endParaRPr lang="en-US"/>
          </a:p>
        </p:txBody>
      </p:sp>
    </p:spTree>
    <p:extLst>
      <p:ext uri="{BB962C8B-B14F-4D97-AF65-F5344CB8AC3E}">
        <p14:creationId xmlns:p14="http://schemas.microsoft.com/office/powerpoint/2010/main" val="327092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A1B0F2-4E10-465F-B919-D03484818475}" type="datetimeFigureOut">
              <a:rPr lang="en-US" smtClean="0"/>
              <a:pPr/>
              <a:t>2/23/24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A1B0F2-4E10-465F-B919-D03484818475}" type="datetimeFigureOut">
              <a:rPr lang="en-US" smtClean="0"/>
              <a:pPr/>
              <a:t>2/23/24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A1B0F2-4E10-465F-B919-D03484818475}" type="datetimeFigureOut">
              <a:rPr lang="en-US" smtClean="0"/>
              <a:pPr/>
              <a:t>2/23/24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A1B0F2-4E10-465F-B919-D03484818475}" type="datetimeFigureOut">
              <a:rPr lang="en-US" smtClean="0"/>
              <a:pPr/>
              <a:t>2/23/24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A1B0F2-4E10-465F-B919-D03484818475}" type="datetimeFigureOut">
              <a:rPr lang="en-US" smtClean="0"/>
              <a:pPr/>
              <a:t>2/23/24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A1B0F2-4E10-465F-B919-D03484818475}" type="datetimeFigureOut">
              <a:rPr lang="en-US" smtClean="0"/>
              <a:pPr/>
              <a:t>2/23/24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A1B0F2-4E10-465F-B919-D03484818475}" type="datetimeFigureOut">
              <a:rPr lang="en-US" smtClean="0"/>
              <a:pPr/>
              <a:t>2/23/24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A1B0F2-4E10-465F-B919-D03484818475}" type="datetimeFigureOut">
              <a:rPr lang="en-US" smtClean="0"/>
              <a:pPr/>
              <a:t>2/23/24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1B0F2-4E10-465F-B919-D03484818475}" type="datetimeFigureOut">
              <a:rPr lang="en-US" smtClean="0"/>
              <a:pPr/>
              <a:t>2/23/24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A1B0F2-4E10-465F-B919-D03484818475}" type="datetimeFigureOut">
              <a:rPr lang="en-US" smtClean="0"/>
              <a:pPr/>
              <a:t>2/23/24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A1B0F2-4E10-465F-B919-D03484818475}" type="datetimeFigureOut">
              <a:rPr lang="en-US" smtClean="0"/>
              <a:pPr/>
              <a:t>2/23/24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3A4346-0803-4FA7-B0E3-536EAAAE32E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A1B0F2-4E10-465F-B919-D03484818475}" type="datetimeFigureOut">
              <a:rPr lang="en-US" smtClean="0"/>
              <a:pPr/>
              <a:t>2/23/24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3A4346-0803-4FA7-B0E3-536EAAAE32E3}"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xml"/><Relationship Id="rId5" Type="http://schemas.openxmlformats.org/officeDocument/2006/relationships/image" Target="../media/image2.png"/><Relationship Id="rId1" Type="http://schemas.microsoft.com/office/2007/relationships/media" Target="../media/media4.wav"/><Relationship Id="rId2" Type="http://schemas.openxmlformats.org/officeDocument/2006/relationships/audio" Target="../media/media4.wav"/></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2.png"/><Relationship Id="rId1" Type="http://schemas.microsoft.com/office/2007/relationships/media" Target="../media/media5.wav"/><Relationship Id="rId2" Type="http://schemas.openxmlformats.org/officeDocument/2006/relationships/audio" Target="../media/media5.wav"/></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6.wav"/><Relationship Id="rId2" Type="http://schemas.openxmlformats.org/officeDocument/2006/relationships/audio" Target="../media/media6.wav"/></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7.wav"/><Relationship Id="rId2" Type="http://schemas.openxmlformats.org/officeDocument/2006/relationships/audio" Target="../media/media7.wav"/></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8.wav"/><Relationship Id="rId2" Type="http://schemas.openxmlformats.org/officeDocument/2006/relationships/audio" Target="../media/media8.wav"/></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9.wav"/><Relationship Id="rId2" Type="http://schemas.openxmlformats.org/officeDocument/2006/relationships/audio" Target="../media/media9.wav"/></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0.wav"/><Relationship Id="rId2" Type="http://schemas.openxmlformats.org/officeDocument/2006/relationships/audio" Target="../media/media10.wav"/></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5" Type="http://schemas.openxmlformats.org/officeDocument/2006/relationships/image" Target="../media/image2.png"/><Relationship Id="rId1" Type="http://schemas.microsoft.com/office/2007/relationships/media" Target="../media/media11.wav"/><Relationship Id="rId2" Type="http://schemas.openxmlformats.org/officeDocument/2006/relationships/audio" Target="../media/media11.wav"/></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1.wav"/><Relationship Id="rId2" Type="http://schemas.openxmlformats.org/officeDocument/2006/relationships/audio" Target="../media/media1.wav"/></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wav"/><Relationship Id="rId2" Type="http://schemas.openxmlformats.org/officeDocument/2006/relationships/audio" Target="../media/media2.wa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3.wav"/><Relationship Id="rId2" Type="http://schemas.openxmlformats.org/officeDocument/2006/relationships/audio" Target="../media/media3.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accent5">
              <a:lumMod val="60000"/>
              <a:lumOff val="40000"/>
            </a:schemeClr>
          </a:solidFill>
        </p:spPr>
        <p:txBody>
          <a:bodyPr/>
          <a:lstStyle/>
          <a:p>
            <a:r>
              <a:rPr lang="en-US" dirty="0" smtClean="0"/>
              <a:t>Meal planning </a:t>
            </a:r>
            <a:endParaRPr lang="en-US" dirty="0"/>
          </a:p>
        </p:txBody>
      </p:sp>
      <p:pic>
        <p:nvPicPr>
          <p:cNvPr id="4" name="Content Placeholder 3" descr="PD-diet.png"/>
          <p:cNvPicPr>
            <a:picLocks noGrp="1" noChangeAspect="1"/>
          </p:cNvPicPr>
          <p:nvPr>
            <p:ph idx="1"/>
          </p:nvPr>
        </p:nvPicPr>
        <p:blipFill>
          <a:blip r:embed="rId2"/>
          <a:stretch>
            <a:fillRect/>
          </a:stretch>
        </p:blipFill>
        <p:spPr>
          <a:xfrm>
            <a:off x="1238250" y="1639094"/>
            <a:ext cx="6667500" cy="4448175"/>
          </a:xfr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lgn="just">
              <a:buNone/>
            </a:pPr>
            <a:r>
              <a:rPr lang="en-US" dirty="0" smtClean="0"/>
              <a:t>8. Serve meals, which are appetizing and attractive and fit in the schedule of the members.</a:t>
            </a:r>
          </a:p>
          <a:p>
            <a:pPr marL="0" indent="0" algn="just">
              <a:buNone/>
            </a:pPr>
            <a:r>
              <a:rPr lang="en-US" dirty="0" smtClean="0"/>
              <a:t>9. Manage the time, energy and available materials efficiently, with help of the family members</a:t>
            </a:r>
          </a:p>
          <a:p>
            <a:pPr algn="just">
              <a:buFont typeface="Wingdings" pitchFamily="2" charset="2"/>
              <a:buChar char="Ø"/>
            </a:pPr>
            <a:r>
              <a:rPr lang="en-US" dirty="0" smtClean="0"/>
              <a:t> you make a weekly plan for all meals, you can save time, energy and money.</a:t>
            </a:r>
          </a:p>
          <a:p>
            <a:pPr algn="just"/>
            <a:endParaRPr lang="en-US"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9121361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18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Factors affecting meal planning</a:t>
            </a:r>
            <a:endParaRPr lang="en-US" dirty="0"/>
          </a:p>
        </p:txBody>
      </p:sp>
      <p:sp>
        <p:nvSpPr>
          <p:cNvPr id="3" name="Content Placeholder 2"/>
          <p:cNvSpPr>
            <a:spLocks noGrp="1"/>
          </p:cNvSpPr>
          <p:nvPr>
            <p:ph idx="1"/>
          </p:nvPr>
        </p:nvSpPr>
        <p:spPr/>
        <p:txBody>
          <a:bodyPr>
            <a:normAutofit fontScale="70000" lnSpcReduction="20000"/>
          </a:bodyPr>
          <a:lstStyle/>
          <a:p>
            <a:r>
              <a:rPr lang="en-US" b="1" dirty="0" smtClean="0"/>
              <a:t>Nutritional adequacy</a:t>
            </a:r>
            <a:r>
              <a:rPr lang="en-US" dirty="0" smtClean="0"/>
              <a:t>- Meal pattern must fulfill the nutritional requirements of individual in the family. As nutritional requirements vary from person to person acc. to age, gender, physical activity and psychological state so due consideration should be given.</a:t>
            </a:r>
          </a:p>
          <a:p>
            <a:r>
              <a:rPr lang="en-US" b="1" dirty="0" smtClean="0"/>
              <a:t>Economy</a:t>
            </a:r>
            <a:r>
              <a:rPr lang="en-US" dirty="0" smtClean="0"/>
              <a:t>- A major part of income is spent on food so socio-economic status should be considered while meal planning. It is very important to know the less expensive alternatives for the more expensive recommended foods having, high nutritive value.</a:t>
            </a:r>
          </a:p>
          <a:p>
            <a:r>
              <a:rPr lang="en-US" b="1" dirty="0" smtClean="0"/>
              <a:t>Satiety value</a:t>
            </a:r>
            <a:r>
              <a:rPr lang="en-US" dirty="0" smtClean="0"/>
              <a:t>- Any individual meal should provide enough satiety value so that one doesn’t feel hungry till its time for the next meal. Proteins and fats have greater satiety value as compared to carbohydrates e.g. a breakfast of tea and toast will not provide enough satiety value till lunch whereas the breakfast of milk, cereal, eggs and fruit will provide enough satiety value till lunch.  </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sp>
        <p:nvSpPr>
          <p:cNvPr id="3" name="Content Placeholder 2"/>
          <p:cNvSpPr>
            <a:spLocks noGrp="1"/>
          </p:cNvSpPr>
          <p:nvPr>
            <p:ph idx="1"/>
          </p:nvPr>
        </p:nvSpPr>
        <p:spPr/>
        <p:txBody>
          <a:bodyPr>
            <a:normAutofit fontScale="92500" lnSpcReduction="20000"/>
          </a:bodyPr>
          <a:lstStyle/>
          <a:p>
            <a:pPr>
              <a:buNone/>
            </a:pPr>
            <a:r>
              <a:rPr lang="en-US" sz="2000" b="1" dirty="0" smtClean="0"/>
              <a:t>Personal likes and dislikes</a:t>
            </a:r>
            <a:r>
              <a:rPr lang="en-US" sz="2000" dirty="0" smtClean="0"/>
              <a:t>- Although the RDA for each class of food should be followed there is room for individual preference among each food class. Some people make personal likes and dislikes the only basis for the inclusion or exclusion of certain foods in their meals- failure to include milk is a common practice. It is always better to change the form of food rather than to completely omit it. For example-milk can be given in form of curd, cheese, custard or other sweet dish, soybean in the form of soya flour chapattis mixed with wheat flour.</a:t>
            </a:r>
          </a:p>
          <a:p>
            <a:pPr>
              <a:buNone/>
            </a:pPr>
            <a:r>
              <a:rPr lang="en-US" sz="2000" b="1" dirty="0" smtClean="0"/>
              <a:t>Availability of food stuffs and climate</a:t>
            </a:r>
            <a:r>
              <a:rPr lang="en-US" sz="2000" dirty="0" smtClean="0"/>
              <a:t>- In earlier times the dietary food habits depended upon the foods produced  in a particular area or locality, but nowadays with improved methods of food preservation &amp; distribution, even the most perishable foods are available over large areas. The wide variation in dietary patterns throughout the world depends largely upon the available food supply and which depends on the climate. Thereby, only seasonal foods should be included in the diet. Also, the season of the year requires some considerations for the type of dishes selected e.g. inclusion of hot soups etc. in cold winter days &amp; chilly salads juices in summers.</a:t>
            </a:r>
            <a:endParaRPr lang="en-US" sz="2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sp>
        <p:nvSpPr>
          <p:cNvPr id="3" name="Content Placeholder 2"/>
          <p:cNvSpPr>
            <a:spLocks noGrp="1"/>
          </p:cNvSpPr>
          <p:nvPr>
            <p:ph idx="1"/>
          </p:nvPr>
        </p:nvSpPr>
        <p:spPr/>
        <p:txBody>
          <a:bodyPr>
            <a:normAutofit fontScale="92500" lnSpcReduction="10000"/>
          </a:bodyPr>
          <a:lstStyle/>
          <a:p>
            <a:pPr>
              <a:buNone/>
            </a:pPr>
            <a:r>
              <a:rPr lang="en-US" sz="2000" b="1" dirty="0" smtClean="0"/>
              <a:t>Religion, traditions &amp; customs</a:t>
            </a:r>
            <a:r>
              <a:rPr lang="en-US" sz="2000" dirty="0" smtClean="0"/>
              <a:t>- They are important in determining the food included in diet , type of meal and the dishes served to individual of a family. Foe instance, Muslims don’t eat pork, whereas Hindus don’t eat beef. Rice is considered an auspicious dish in festivals and marriages. Widows are generally not served fish in Bengal. Therefore, religion, tradition &amp; customs should be kept in view while planning meals for a family.  </a:t>
            </a:r>
          </a:p>
          <a:p>
            <a:pPr>
              <a:buNone/>
            </a:pPr>
            <a:r>
              <a:rPr lang="en-US" sz="2000" b="1" dirty="0" smtClean="0"/>
              <a:t>Variety</a:t>
            </a:r>
            <a:r>
              <a:rPr lang="en-US" sz="2000" dirty="0" smtClean="0"/>
              <a:t>- It is very important because nobody likes to eat even his </a:t>
            </a:r>
            <a:r>
              <a:rPr lang="en-US" sz="2000" dirty="0" err="1" smtClean="0"/>
              <a:t>favourite</a:t>
            </a:r>
            <a:r>
              <a:rPr lang="en-US" sz="2000" dirty="0" smtClean="0"/>
              <a:t> food stuff repeatedly. Therefore, to introduce variety, do not repeat same food items during day meal. Also variety in meal planning  is the sum total of all kinds &amp; classes of food served in pleasing color combinations, with judicious mixture of soft and crisp foods, blunt and sharp flavors,  hot and cold dishes. It ensures better nutrition and also result in more interesting  meals with an attractive variety of texture, color, taste and appearance which in turn stimulates appetite and please the palate. Various methods of working can also introduce a variety- a meal consisting of </a:t>
            </a:r>
            <a:r>
              <a:rPr lang="en-US" sz="2000" dirty="0" err="1" smtClean="0"/>
              <a:t>tandoori</a:t>
            </a:r>
            <a:r>
              <a:rPr lang="en-US" sz="2000" dirty="0" smtClean="0"/>
              <a:t> </a:t>
            </a:r>
            <a:r>
              <a:rPr lang="en-US" sz="2000" dirty="0" err="1" smtClean="0"/>
              <a:t>roti</a:t>
            </a:r>
            <a:r>
              <a:rPr lang="en-US" sz="2000" dirty="0" smtClean="0"/>
              <a:t>, </a:t>
            </a:r>
            <a:r>
              <a:rPr lang="en-US" sz="2000" dirty="0" err="1" smtClean="0"/>
              <a:t>dal</a:t>
            </a:r>
            <a:r>
              <a:rPr lang="en-US" sz="2000" dirty="0" smtClean="0"/>
              <a:t> and seasonal green vegetable also with a crisp salad. </a:t>
            </a:r>
            <a:endParaRPr lang="en-US" sz="2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sp>
        <p:nvSpPr>
          <p:cNvPr id="3" name="Content Placeholder 2"/>
          <p:cNvSpPr>
            <a:spLocks noGrp="1"/>
          </p:cNvSpPr>
          <p:nvPr>
            <p:ph idx="1"/>
          </p:nvPr>
        </p:nvSpPr>
        <p:spPr/>
        <p:txBody>
          <a:bodyPr>
            <a:normAutofit/>
          </a:bodyPr>
          <a:lstStyle/>
          <a:p>
            <a:pPr>
              <a:buNone/>
            </a:pPr>
            <a:r>
              <a:rPr lang="en-US" sz="2000" b="1" dirty="0" smtClean="0"/>
              <a:t>Occasion</a:t>
            </a:r>
            <a:r>
              <a:rPr lang="en-US" sz="2000" dirty="0" smtClean="0"/>
              <a:t>- For daily meals the first importance is given to nutritive value. For special occasions, special importance is given to color, appearance, number of dishes to be included, but at the same time nutritive value can not be ignored. Similarly each festival has its specific food item which should always be given importance e.g. preparing sweets for </a:t>
            </a:r>
            <a:r>
              <a:rPr lang="en-US" sz="2000" dirty="0" err="1" smtClean="0"/>
              <a:t>Deepawali</a:t>
            </a:r>
            <a:r>
              <a:rPr lang="en-US" sz="2000" dirty="0" smtClean="0"/>
              <a:t>, cake for Christmas etc.</a:t>
            </a:r>
          </a:p>
          <a:p>
            <a:pPr>
              <a:buNone/>
            </a:pPr>
            <a:r>
              <a:rPr lang="en-US" sz="2000" b="1" dirty="0" smtClean="0"/>
              <a:t>Schedules of family members</a:t>
            </a:r>
            <a:r>
              <a:rPr lang="en-US" sz="2000" dirty="0" smtClean="0"/>
              <a:t>: When planning meals, one needs to think of the schedules (time table) of the family members – meal times and the number of meals eaten at home and those that are eaten away from home. If packed lunches are made, the menus need to be modified to ensure that the items can be packed and the menu is appetizing even when cold.</a:t>
            </a:r>
            <a:endParaRPr lang="en-US"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sp>
        <p:nvSpPr>
          <p:cNvPr id="3" name="Content Placeholder 2"/>
          <p:cNvSpPr>
            <a:spLocks noGrp="1"/>
          </p:cNvSpPr>
          <p:nvPr>
            <p:ph idx="1"/>
          </p:nvPr>
        </p:nvSpPr>
        <p:spPr/>
        <p:txBody>
          <a:bodyPr>
            <a:normAutofit fontScale="55000" lnSpcReduction="20000"/>
          </a:bodyPr>
          <a:lstStyle/>
          <a:p>
            <a:pPr>
              <a:buNone/>
            </a:pPr>
            <a:r>
              <a:rPr lang="en-US" b="1" dirty="0" smtClean="0"/>
              <a:t>Family size and composition</a:t>
            </a:r>
            <a:r>
              <a:rPr lang="en-US" dirty="0" smtClean="0"/>
              <a:t>: The family size affects the foods that can be served. It is known that the money spent for food per person decreases as the family size increases, when the family income remains constant. Staples such as wheat and rice are bought in larger amounts but quantity of milk, vegetables and fruits is lowered. Thus, the quality of the diet is affected. Family composition affects the kind and amounts of food needed and pattern of meals served. For </a:t>
            </a:r>
            <a:r>
              <a:rPr lang="en-US" dirty="0" err="1" smtClean="0"/>
              <a:t>eg</a:t>
            </a:r>
            <a:r>
              <a:rPr lang="en-US" dirty="0" smtClean="0"/>
              <a:t>. when children are below 5 years of age, more milk is required, the numbers of meals are more, as the child cannot take large amount at a time. As the child grows the meal pattern changes to accommodate the school hours and the need to pack lunch or snack may arise. Older members of the family may require change in consistency of food due to faulty teeth. </a:t>
            </a:r>
          </a:p>
          <a:p>
            <a:pPr>
              <a:buNone/>
            </a:pPr>
            <a:endParaRPr lang="en-US" dirty="0" smtClean="0"/>
          </a:p>
          <a:p>
            <a:pPr>
              <a:buNone/>
            </a:pPr>
            <a:r>
              <a:rPr lang="en-US" b="1" dirty="0" smtClean="0"/>
              <a:t>Meal Times</a:t>
            </a:r>
            <a:r>
              <a:rPr lang="en-US" dirty="0" smtClean="0"/>
              <a:t>: It is also an important factor in meal planning. The meals should be planned according to the time for meal i.e. whether it is breakfast, lunch or dinner. Normally while planning the meal for whole day, it is seen that 1/3rd of day’s requirement are met by lunch 1/3rd by dinner and 1/3rd by breakfast and evening tea. But this is not a rigid schedule and can be changed according to individual requirement. </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Steps in meal planning </a:t>
            </a:r>
            <a:endParaRPr lang="en-US" b="1" dirty="0"/>
          </a:p>
        </p:txBody>
      </p:sp>
      <p:sp>
        <p:nvSpPr>
          <p:cNvPr id="3" name="Content Placeholder 2"/>
          <p:cNvSpPr>
            <a:spLocks noGrp="1"/>
          </p:cNvSpPr>
          <p:nvPr>
            <p:ph idx="1"/>
          </p:nvPr>
        </p:nvSpPr>
        <p:spPr/>
        <p:txBody>
          <a:bodyPr/>
          <a:lstStyle/>
          <a:p>
            <a:pPr algn="just">
              <a:buFont typeface="Wingdings" pitchFamily="2" charset="2"/>
              <a:buChar char="Ø"/>
            </a:pPr>
            <a:r>
              <a:rPr lang="en-US" dirty="0" smtClean="0"/>
              <a:t>Four steps involved in meal planning </a:t>
            </a:r>
          </a:p>
          <a:p>
            <a:pPr marL="514350" indent="-514350" algn="just">
              <a:buFont typeface="+mj-lt"/>
              <a:buAutoNum type="arabicPeriod"/>
            </a:pPr>
            <a:r>
              <a:rPr lang="en-US" dirty="0" smtClean="0"/>
              <a:t>Planning</a:t>
            </a:r>
          </a:p>
          <a:p>
            <a:pPr marL="514350" indent="-514350" algn="just">
              <a:buFont typeface="+mj-lt"/>
              <a:buAutoNum type="arabicPeriod"/>
            </a:pPr>
            <a:r>
              <a:rPr lang="en-US" dirty="0" smtClean="0"/>
              <a:t>Purchasing</a:t>
            </a:r>
          </a:p>
          <a:p>
            <a:pPr marL="514350" indent="-514350" algn="just">
              <a:buFont typeface="+mj-lt"/>
              <a:buAutoNum type="arabicPeriod"/>
            </a:pPr>
            <a:r>
              <a:rPr lang="en-US" dirty="0" smtClean="0"/>
              <a:t>Preparation</a:t>
            </a:r>
          </a:p>
          <a:p>
            <a:pPr marL="514350" indent="-514350" algn="just">
              <a:buFont typeface="+mj-lt"/>
              <a:buAutoNum type="arabicPeriod"/>
            </a:pPr>
            <a:r>
              <a:rPr lang="en-US" dirty="0" smtClean="0"/>
              <a:t>Serving</a:t>
            </a:r>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13006987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41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990600"/>
          </a:xfrm>
        </p:spPr>
        <p:txBody>
          <a:bodyPr>
            <a:normAutofit fontScale="90000"/>
          </a:bodyPr>
          <a:lstStyle/>
          <a:p>
            <a:r>
              <a:rPr lang="en-US" b="1" dirty="0" smtClean="0"/>
              <a:t> 1. Planning</a:t>
            </a:r>
            <a:r>
              <a:rPr lang="en-US" b="1" dirty="0"/>
              <a:t/>
            </a:r>
            <a:br>
              <a:rPr lang="en-US" b="1" dirty="0"/>
            </a:br>
            <a:endParaRPr lang="en-US" b="1" dirty="0"/>
          </a:p>
        </p:txBody>
      </p:sp>
      <p:sp>
        <p:nvSpPr>
          <p:cNvPr id="3" name="Content Placeholder 2"/>
          <p:cNvSpPr>
            <a:spLocks noGrp="1"/>
          </p:cNvSpPr>
          <p:nvPr>
            <p:ph idx="1"/>
          </p:nvPr>
        </p:nvSpPr>
        <p:spPr/>
        <p:txBody>
          <a:bodyPr>
            <a:normAutofit lnSpcReduction="10000"/>
          </a:bodyPr>
          <a:lstStyle/>
          <a:p>
            <a:pPr algn="just">
              <a:buFont typeface="Wingdings" pitchFamily="2" charset="2"/>
              <a:buChar char="Ø"/>
            </a:pPr>
            <a:r>
              <a:rPr lang="en-US" dirty="0" smtClean="0"/>
              <a:t>Meal planning can be done by the family as a joint project. </a:t>
            </a:r>
          </a:p>
          <a:p>
            <a:pPr algn="just">
              <a:buFont typeface="Wingdings" pitchFamily="2" charset="2"/>
              <a:buChar char="Ø"/>
            </a:pPr>
            <a:r>
              <a:rPr lang="en-US" dirty="0" smtClean="0"/>
              <a:t>The Family members can discuss the meal plans, the food budget and actual preparation and help in making the plans work. Such co-operation will lead to greater acceptance and enjoyment of the meal.</a:t>
            </a:r>
          </a:p>
          <a:p>
            <a:pPr algn="just">
              <a:buFont typeface="Wingdings" pitchFamily="2" charset="2"/>
              <a:buChar char="Ø"/>
            </a:pPr>
            <a:r>
              <a:rPr lang="en-US" dirty="0" smtClean="0"/>
              <a:t>Each day we eat three meals and an additional snack. </a:t>
            </a:r>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92715686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022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dirty="0" err="1" smtClean="0"/>
              <a:t>Cont</a:t>
            </a:r>
            <a:r>
              <a:rPr lang="en-US" dirty="0" smtClean="0"/>
              <a:t>…</a:t>
            </a:r>
            <a:endParaRPr lang="en-US" dirty="0"/>
          </a:p>
        </p:txBody>
      </p:sp>
      <p:sp>
        <p:nvSpPr>
          <p:cNvPr id="3" name="Content Placeholder 2"/>
          <p:cNvSpPr>
            <a:spLocks noGrp="1"/>
          </p:cNvSpPr>
          <p:nvPr>
            <p:ph idx="1"/>
          </p:nvPr>
        </p:nvSpPr>
        <p:spPr/>
        <p:txBody>
          <a:bodyPr/>
          <a:lstStyle/>
          <a:p>
            <a:pPr algn="just">
              <a:buFont typeface="Wingdings" pitchFamily="2" charset="2"/>
              <a:buChar char="Ø"/>
            </a:pPr>
            <a:r>
              <a:rPr lang="en-US" dirty="0" smtClean="0"/>
              <a:t>The various members of the family partake of these meals. We plan the meals to ensure that the each family member are met.</a:t>
            </a:r>
          </a:p>
          <a:p>
            <a:pPr algn="just">
              <a:buFont typeface="Wingdings" pitchFamily="2" charset="2"/>
              <a:buChar char="Ø"/>
            </a:pPr>
            <a:r>
              <a:rPr lang="en-US" dirty="0" smtClean="0"/>
              <a:t>The plan can be flexible to take advantage of lower prices of seasonal foods, and to meet needs and choices of family.</a:t>
            </a:r>
            <a:endParaRPr lang="en-US" dirty="0"/>
          </a:p>
        </p:txBody>
      </p:sp>
    </p:spTree>
    <p:extLst>
      <p:ext uri="{BB962C8B-B14F-4D97-AF65-F5344CB8AC3E}">
        <p14:creationId xmlns:p14="http://schemas.microsoft.com/office/powerpoint/2010/main" val="584070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9600"/>
            <a:ext cx="8229600" cy="1096962"/>
          </a:xfrm>
        </p:spPr>
        <p:txBody>
          <a:bodyPr>
            <a:normAutofit fontScale="90000"/>
          </a:bodyPr>
          <a:lstStyle/>
          <a:p>
            <a:r>
              <a:rPr lang="en-US" b="1" dirty="0" smtClean="0"/>
              <a:t>2. Purchasing</a:t>
            </a:r>
            <a:r>
              <a:rPr lang="en-US" dirty="0"/>
              <a:t/>
            </a:r>
            <a:br>
              <a:rPr lang="en-US" dirty="0"/>
            </a:br>
            <a:endParaRPr lang="en-US" dirty="0"/>
          </a:p>
        </p:txBody>
      </p:sp>
      <p:sp>
        <p:nvSpPr>
          <p:cNvPr id="3" name="Content Placeholder 2"/>
          <p:cNvSpPr>
            <a:spLocks noGrp="1"/>
          </p:cNvSpPr>
          <p:nvPr>
            <p:ph idx="1"/>
          </p:nvPr>
        </p:nvSpPr>
        <p:spPr>
          <a:xfrm>
            <a:off x="457200" y="1143000"/>
            <a:ext cx="7924800" cy="5105400"/>
          </a:xfrm>
        </p:spPr>
        <p:txBody>
          <a:bodyPr>
            <a:noAutofit/>
          </a:bodyPr>
          <a:lstStyle/>
          <a:p>
            <a:pPr algn="just">
              <a:buFont typeface="Wingdings" pitchFamily="2" charset="2"/>
              <a:buChar char="Ø"/>
            </a:pPr>
            <a:r>
              <a:rPr lang="en-US" dirty="0" smtClean="0"/>
              <a:t>Make budgeting </a:t>
            </a:r>
            <a:r>
              <a:rPr lang="en-US" dirty="0"/>
              <a:t>and </a:t>
            </a:r>
            <a:r>
              <a:rPr lang="en-US" dirty="0" smtClean="0"/>
              <a:t>shopping </a:t>
            </a:r>
            <a:r>
              <a:rPr lang="en-US" dirty="0"/>
              <a:t>s</a:t>
            </a:r>
            <a:r>
              <a:rPr lang="en-US" dirty="0" smtClean="0"/>
              <a:t>trategies </a:t>
            </a:r>
            <a:r>
              <a:rPr lang="en-US" dirty="0"/>
              <a:t>to Meal </a:t>
            </a:r>
            <a:r>
              <a:rPr lang="en-US" dirty="0" smtClean="0"/>
              <a:t>Management</a:t>
            </a:r>
          </a:p>
          <a:p>
            <a:pPr algn="just">
              <a:buFont typeface="Wingdings" pitchFamily="2" charset="2"/>
              <a:buChar char="Ø"/>
            </a:pPr>
            <a:r>
              <a:rPr lang="en-US" dirty="0"/>
              <a:t>P</a:t>
            </a:r>
            <a:r>
              <a:rPr lang="en-US" dirty="0" smtClean="0"/>
              <a:t>repare </a:t>
            </a:r>
            <a:r>
              <a:rPr lang="en-US" dirty="0"/>
              <a:t>a shopping list - group similar foods together to be </a:t>
            </a:r>
            <a:r>
              <a:rPr lang="en-US" dirty="0" smtClean="0"/>
              <a:t>efficient</a:t>
            </a:r>
          </a:p>
          <a:p>
            <a:pPr algn="just">
              <a:buFont typeface="Wingdings" pitchFamily="2" charset="2"/>
              <a:buChar char="Ø"/>
            </a:pPr>
            <a:r>
              <a:rPr lang="en-US" dirty="0"/>
              <a:t>C</a:t>
            </a:r>
            <a:r>
              <a:rPr lang="en-US" dirty="0" smtClean="0"/>
              <a:t>heck </a:t>
            </a:r>
            <a:r>
              <a:rPr lang="en-US" dirty="0"/>
              <a:t>cupboards/pantry to avoid </a:t>
            </a:r>
            <a:r>
              <a:rPr lang="en-US" dirty="0" smtClean="0"/>
              <a:t>duplication familiarize </a:t>
            </a:r>
            <a:r>
              <a:rPr lang="en-US" dirty="0"/>
              <a:t>yourself with the store </a:t>
            </a:r>
            <a:r>
              <a:rPr lang="en-US" dirty="0" smtClean="0"/>
              <a:t>layout</a:t>
            </a:r>
          </a:p>
          <a:p>
            <a:pPr algn="just">
              <a:buFont typeface="Wingdings" pitchFamily="2" charset="2"/>
              <a:buChar char="Ø"/>
            </a:pPr>
            <a:r>
              <a:rPr lang="en-US" dirty="0"/>
              <a:t>C</a:t>
            </a:r>
            <a:r>
              <a:rPr lang="en-US" dirty="0" smtClean="0"/>
              <a:t>omparison </a:t>
            </a:r>
            <a:r>
              <a:rPr lang="en-US" dirty="0"/>
              <a:t>shopping - compare unit prices and cost per </a:t>
            </a:r>
            <a:r>
              <a:rPr lang="en-US" dirty="0" smtClean="0"/>
              <a:t>serving</a:t>
            </a:r>
          </a:p>
        </p:txBody>
      </p:sp>
    </p:spTree>
    <p:extLst>
      <p:ext uri="{BB962C8B-B14F-4D97-AF65-F5344CB8AC3E}">
        <p14:creationId xmlns:p14="http://schemas.microsoft.com/office/powerpoint/2010/main" val="2035936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Definitions</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solidFill>
                  <a:srgbClr val="FF0000"/>
                </a:solidFill>
              </a:rPr>
              <a:t>Food</a:t>
            </a:r>
            <a:r>
              <a:rPr lang="en-US" dirty="0" smtClean="0"/>
              <a:t>- Food is the material consisting  essentially of protein, carbohydrates and fat used in the body of an organism to sustain growth, repair and vital processes and to furnish energy; and also such material together with supplementary substances(as minerals, vitamins and condiments)</a:t>
            </a:r>
          </a:p>
          <a:p>
            <a:r>
              <a:rPr lang="en-US" dirty="0" smtClean="0">
                <a:solidFill>
                  <a:srgbClr val="FF0000"/>
                </a:solidFill>
              </a:rPr>
              <a:t>Nutrition</a:t>
            </a:r>
            <a:r>
              <a:rPr lang="en-US" dirty="0" smtClean="0"/>
              <a:t>- Nutrition is the process by which body utilizes food for growth and maintenance and healthy living. It is a science of food and its relationship to health and concerned with the part played by food factor (nutrients) in body growth, development and maintenance.</a:t>
            </a:r>
          </a:p>
          <a:p>
            <a:pPr>
              <a:buNone/>
            </a:pPr>
            <a:r>
              <a:rPr lang="en-US" dirty="0" smtClean="0"/>
              <a:t> </a:t>
            </a:r>
            <a:r>
              <a:rPr lang="en-US" dirty="0" smtClean="0">
                <a:solidFill>
                  <a:srgbClr val="FF0000"/>
                </a:solidFill>
              </a:rPr>
              <a:t>Objective of nutrition- </a:t>
            </a:r>
          </a:p>
          <a:p>
            <a:pPr>
              <a:buNone/>
            </a:pPr>
            <a:r>
              <a:rPr lang="en-US" dirty="0" smtClean="0"/>
              <a:t>1. To promote physical and mental growth and development of human beings.</a:t>
            </a:r>
          </a:p>
          <a:p>
            <a:pPr>
              <a:buNone/>
            </a:pPr>
            <a:r>
              <a:rPr lang="en-US" dirty="0" smtClean="0"/>
              <a:t> 2. Building and repairing of tissues and cell damaged by infection and injuries.</a:t>
            </a:r>
          </a:p>
          <a:p>
            <a:pPr>
              <a:buNone/>
            </a:pPr>
            <a:r>
              <a:rPr lang="en-US" dirty="0" smtClean="0"/>
              <a:t> 3. To provide energy for doing works.</a:t>
            </a:r>
          </a:p>
          <a:p>
            <a:pPr>
              <a:buNone/>
            </a:pPr>
            <a:r>
              <a:rPr lang="en-US" dirty="0" smtClean="0"/>
              <a:t> 4. To protect the human beings from infections and deficiency disorders.</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8229600" cy="4983163"/>
          </a:xfrm>
        </p:spPr>
        <p:txBody>
          <a:bodyPr>
            <a:normAutofit fontScale="92500" lnSpcReduction="10000"/>
          </a:bodyPr>
          <a:lstStyle/>
          <a:p>
            <a:pPr algn="just">
              <a:buFont typeface="Wingdings" pitchFamily="2" charset="2"/>
              <a:buChar char="Ø"/>
            </a:pPr>
            <a:r>
              <a:rPr lang="en-US" dirty="0"/>
              <a:t>Avoid damaged goods and frozen packages with ice crystals on outside</a:t>
            </a:r>
          </a:p>
          <a:p>
            <a:pPr algn="just">
              <a:buFont typeface="Wingdings" pitchFamily="2" charset="2"/>
              <a:buChar char="Ø"/>
            </a:pPr>
            <a:r>
              <a:rPr lang="en-US" dirty="0"/>
              <a:t>Check dates on the package</a:t>
            </a:r>
          </a:p>
          <a:p>
            <a:pPr algn="just">
              <a:buFont typeface="Wingdings" pitchFamily="2" charset="2"/>
              <a:buChar char="Ø"/>
            </a:pPr>
            <a:r>
              <a:rPr lang="en-US" dirty="0"/>
              <a:t>Plan meals around store specials</a:t>
            </a:r>
          </a:p>
          <a:p>
            <a:pPr algn="just">
              <a:buFont typeface="Wingdings" pitchFamily="2" charset="2"/>
              <a:buChar char="Ø"/>
            </a:pPr>
            <a:r>
              <a:rPr lang="en-US" dirty="0" smtClean="0"/>
              <a:t>Avoid shopping </a:t>
            </a:r>
            <a:r>
              <a:rPr lang="en-US" dirty="0"/>
              <a:t>when hungry or </a:t>
            </a:r>
            <a:r>
              <a:rPr lang="en-US" dirty="0" smtClean="0"/>
              <a:t>tired</a:t>
            </a:r>
          </a:p>
          <a:p>
            <a:pPr algn="just">
              <a:buFont typeface="Wingdings" pitchFamily="2" charset="2"/>
              <a:buChar char="Ø"/>
            </a:pPr>
            <a:r>
              <a:rPr lang="en-US" dirty="0" smtClean="0"/>
              <a:t>Limit </a:t>
            </a:r>
            <a:r>
              <a:rPr lang="en-US" dirty="0"/>
              <a:t>shopping trips - the more trips to the store the more money </a:t>
            </a:r>
            <a:r>
              <a:rPr lang="en-US" dirty="0" smtClean="0"/>
              <a:t>spent</a:t>
            </a:r>
          </a:p>
          <a:p>
            <a:pPr algn="just">
              <a:buFont typeface="Wingdings" pitchFamily="2" charset="2"/>
              <a:buChar char="Ø"/>
            </a:pPr>
            <a:r>
              <a:rPr lang="en-US" dirty="0"/>
              <a:t>B</a:t>
            </a:r>
            <a:r>
              <a:rPr lang="en-US" dirty="0" smtClean="0"/>
              <a:t>uy </a:t>
            </a:r>
            <a:r>
              <a:rPr lang="en-US" dirty="0"/>
              <a:t>foods in season for best </a:t>
            </a:r>
            <a:r>
              <a:rPr lang="en-US" dirty="0" smtClean="0"/>
              <a:t>prices and quality</a:t>
            </a:r>
          </a:p>
          <a:p>
            <a:pPr algn="just">
              <a:buFont typeface="Wingdings" pitchFamily="2" charset="2"/>
              <a:buChar char="Ø"/>
            </a:pPr>
            <a:r>
              <a:rPr lang="en-US" dirty="0"/>
              <a:t>using a calculator while shopping can help keep track of money spent while shopping</a:t>
            </a:r>
            <a:endParaRPr lang="en-US" dirty="0" smtClean="0"/>
          </a:p>
          <a:p>
            <a:pPr algn="just"/>
            <a:endParaRPr lang="en-US"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21202783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740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3. </a:t>
            </a:r>
            <a:r>
              <a:rPr lang="en-US" b="1" dirty="0"/>
              <a:t>P</a:t>
            </a:r>
            <a:r>
              <a:rPr lang="en-US" b="1" dirty="0" smtClean="0"/>
              <a:t>reparation</a:t>
            </a:r>
            <a:endParaRPr lang="en-US" b="1" dirty="0"/>
          </a:p>
        </p:txBody>
      </p:sp>
      <p:sp>
        <p:nvSpPr>
          <p:cNvPr id="3" name="Content Placeholder 2"/>
          <p:cNvSpPr>
            <a:spLocks noGrp="1"/>
          </p:cNvSpPr>
          <p:nvPr>
            <p:ph idx="1"/>
          </p:nvPr>
        </p:nvSpPr>
        <p:spPr/>
        <p:txBody>
          <a:bodyPr>
            <a:normAutofit fontScale="92500"/>
          </a:bodyPr>
          <a:lstStyle/>
          <a:p>
            <a:pPr algn="just">
              <a:buFont typeface="Wingdings" pitchFamily="2" charset="2"/>
              <a:buChar char="Ø"/>
            </a:pPr>
            <a:r>
              <a:rPr lang="en-US" dirty="0"/>
              <a:t>The circumstances, values, and ways families manage their resources from house to house are very different in terms of meal </a:t>
            </a:r>
            <a:r>
              <a:rPr lang="en-US" dirty="0" smtClean="0"/>
              <a:t>preparation.</a:t>
            </a:r>
          </a:p>
          <a:p>
            <a:pPr algn="just">
              <a:buFont typeface="Wingdings" pitchFamily="2" charset="2"/>
              <a:buChar char="Ø"/>
            </a:pPr>
            <a:r>
              <a:rPr lang="en-US" dirty="0" smtClean="0"/>
              <a:t>Family </a:t>
            </a:r>
            <a:r>
              <a:rPr lang="en-US" dirty="0"/>
              <a:t>Size: This affects the amount of money needed, the preparation time, and the style of table service </a:t>
            </a:r>
            <a:r>
              <a:rPr lang="en-US" dirty="0" smtClean="0"/>
              <a:t>preferred.</a:t>
            </a:r>
          </a:p>
          <a:p>
            <a:pPr algn="just">
              <a:buFont typeface="Wingdings" pitchFamily="2" charset="2"/>
              <a:buChar char="Ø"/>
            </a:pPr>
            <a:r>
              <a:rPr lang="en-US" dirty="0" smtClean="0"/>
              <a:t>Age: </a:t>
            </a:r>
            <a:r>
              <a:rPr lang="en-US" dirty="0"/>
              <a:t>Babies, children, teenagers and parents need different foods and don’t eat the same amount</a:t>
            </a: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1739682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625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20000"/>
          </a:bodyPr>
          <a:lstStyle/>
          <a:p>
            <a:pPr algn="just">
              <a:buFont typeface="Wingdings" pitchFamily="2" charset="2"/>
              <a:buChar char="Ø"/>
            </a:pPr>
            <a:r>
              <a:rPr lang="en-US" dirty="0" smtClean="0"/>
              <a:t>Activity </a:t>
            </a:r>
            <a:r>
              <a:rPr lang="en-US" dirty="0"/>
              <a:t>Level: With more exercise, the body requires more </a:t>
            </a:r>
            <a:r>
              <a:rPr lang="en-US" dirty="0" smtClean="0"/>
              <a:t>energy.</a:t>
            </a:r>
          </a:p>
          <a:p>
            <a:pPr algn="just">
              <a:buFont typeface="Wingdings" pitchFamily="2" charset="2"/>
              <a:buChar char="Ø"/>
            </a:pPr>
            <a:r>
              <a:rPr lang="en-US" dirty="0" smtClean="0"/>
              <a:t>Food </a:t>
            </a:r>
            <a:r>
              <a:rPr lang="en-US" dirty="0"/>
              <a:t>Preferences: All families don’t like the same kinds of foods because of culture and traditions</a:t>
            </a:r>
            <a:r>
              <a:rPr lang="en-US" dirty="0" smtClean="0"/>
              <a:t>.</a:t>
            </a:r>
          </a:p>
          <a:p>
            <a:pPr algn="just">
              <a:buFont typeface="Wingdings" pitchFamily="2" charset="2"/>
              <a:buChar char="Ø"/>
            </a:pPr>
            <a:r>
              <a:rPr lang="en-US" dirty="0" smtClean="0"/>
              <a:t>Time: Recipes </a:t>
            </a:r>
            <a:r>
              <a:rPr lang="en-US" dirty="0"/>
              <a:t>vary greatly in preparation time required. When there is little time, fix foods requiring little </a:t>
            </a:r>
            <a:r>
              <a:rPr lang="en-US" dirty="0" smtClean="0"/>
              <a:t>time.</a:t>
            </a:r>
          </a:p>
          <a:p>
            <a:pPr algn="just">
              <a:buFont typeface="Wingdings" pitchFamily="2" charset="2"/>
              <a:buChar char="Ø"/>
            </a:pPr>
            <a:r>
              <a:rPr lang="en-US" dirty="0" smtClean="0"/>
              <a:t>Special </a:t>
            </a:r>
            <a:r>
              <a:rPr lang="en-US" dirty="0"/>
              <a:t>Diets: Health considerations such as diabetes, high blood pressure, lactose intolerance, ulcer, stroke, and heart problems influence what people </a:t>
            </a:r>
            <a:r>
              <a:rPr lang="en-US" dirty="0" smtClean="0"/>
              <a:t>eat.</a:t>
            </a:r>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11595207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89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
            </a:r>
            <a:br>
              <a:rPr lang="en-US" b="1" dirty="0" smtClean="0"/>
            </a:br>
            <a:r>
              <a:rPr lang="en-US" b="1" dirty="0" smtClean="0"/>
              <a:t>4.Serving</a:t>
            </a:r>
            <a:r>
              <a:rPr lang="en-US" b="1" dirty="0"/>
              <a:t/>
            </a:r>
            <a:br>
              <a:rPr lang="en-US" b="1" dirty="0"/>
            </a:br>
            <a:endParaRPr lang="en-US" b="1" dirty="0"/>
          </a:p>
        </p:txBody>
      </p:sp>
      <p:sp>
        <p:nvSpPr>
          <p:cNvPr id="3" name="Content Placeholder 2"/>
          <p:cNvSpPr>
            <a:spLocks noGrp="1"/>
          </p:cNvSpPr>
          <p:nvPr>
            <p:ph idx="1"/>
          </p:nvPr>
        </p:nvSpPr>
        <p:spPr/>
        <p:txBody>
          <a:bodyPr>
            <a:normAutofit fontScale="92500" lnSpcReduction="20000"/>
          </a:bodyPr>
          <a:lstStyle/>
          <a:p>
            <a:pPr algn="just"/>
            <a:r>
              <a:rPr lang="en-US" dirty="0"/>
              <a:t>Serve a balance of family favorites and new </a:t>
            </a:r>
            <a:r>
              <a:rPr lang="en-US" dirty="0" smtClean="0"/>
              <a:t>recipes</a:t>
            </a:r>
          </a:p>
          <a:p>
            <a:pPr algn="just"/>
            <a:r>
              <a:rPr lang="en-US" dirty="0"/>
              <a:t>Don’t serve a food twice in the same </a:t>
            </a:r>
            <a:r>
              <a:rPr lang="en-US" dirty="0" smtClean="0"/>
              <a:t>day</a:t>
            </a:r>
            <a:endParaRPr lang="en-US" dirty="0"/>
          </a:p>
          <a:p>
            <a:pPr algn="just"/>
            <a:r>
              <a:rPr lang="en-US" b="1" dirty="0" smtClean="0"/>
              <a:t>Liquid </a:t>
            </a:r>
            <a:r>
              <a:rPr lang="en-US" b="1" dirty="0"/>
              <a:t>food </a:t>
            </a:r>
            <a:r>
              <a:rPr lang="en-US" dirty="0" smtClean="0"/>
              <a:t>:usually </a:t>
            </a:r>
            <a:r>
              <a:rPr lang="en-US" dirty="0"/>
              <a:t>served before the main course </a:t>
            </a:r>
            <a:r>
              <a:rPr lang="en-US" dirty="0" smtClean="0"/>
              <a:t> or </a:t>
            </a:r>
            <a:r>
              <a:rPr lang="en-US" dirty="0"/>
              <a:t>at times, together with the main course Ex: </a:t>
            </a:r>
            <a:r>
              <a:rPr lang="en-US" dirty="0" smtClean="0"/>
              <a:t>soup</a:t>
            </a:r>
            <a:r>
              <a:rPr lang="en-US" dirty="0"/>
              <a:t> </a:t>
            </a:r>
            <a:r>
              <a:rPr lang="en-US" dirty="0" smtClean="0"/>
              <a:t>(veg or meat) </a:t>
            </a:r>
          </a:p>
          <a:p>
            <a:pPr algn="just"/>
            <a:r>
              <a:rPr lang="en-US" b="1" dirty="0"/>
              <a:t>Cold </a:t>
            </a:r>
            <a:r>
              <a:rPr lang="en-US" b="1" dirty="0" smtClean="0"/>
              <a:t>dish</a:t>
            </a:r>
            <a:r>
              <a:rPr lang="en-US" dirty="0" smtClean="0"/>
              <a:t>: </a:t>
            </a:r>
            <a:r>
              <a:rPr lang="en-US" dirty="0"/>
              <a:t>consisting of a mixture of food served with a dressing Ex: fruit salad, vegetable </a:t>
            </a:r>
            <a:r>
              <a:rPr lang="en-US" dirty="0" smtClean="0"/>
              <a:t>salad</a:t>
            </a:r>
          </a:p>
          <a:p>
            <a:pPr algn="just"/>
            <a:r>
              <a:rPr lang="en-US" b="1" dirty="0" smtClean="0"/>
              <a:t>Appetizer</a:t>
            </a:r>
            <a:r>
              <a:rPr lang="en-US" dirty="0" smtClean="0"/>
              <a:t>: </a:t>
            </a:r>
            <a:r>
              <a:rPr lang="en-US" dirty="0"/>
              <a:t>Small dish of food served at the beginning of the meal to stimulate the appetite Ex: </a:t>
            </a:r>
            <a:r>
              <a:rPr lang="en-US" dirty="0" smtClean="0"/>
              <a:t>spicy bread rolls </a:t>
            </a:r>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17985315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35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t="58927" r="11111" b="10768"/>
          <a:stretch/>
        </p:blipFill>
        <p:spPr>
          <a:xfrm>
            <a:off x="457200" y="990600"/>
            <a:ext cx="8382000" cy="5867400"/>
          </a:xfrm>
        </p:spPr>
      </p:pic>
    </p:spTree>
    <p:extLst>
      <p:ext uri="{BB962C8B-B14F-4D97-AF65-F5344CB8AC3E}">
        <p14:creationId xmlns:p14="http://schemas.microsoft.com/office/powerpoint/2010/main" val="6425767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dirty="0"/>
          </a:p>
        </p:txBody>
      </p:sp>
      <p:pic>
        <p:nvPicPr>
          <p:cNvPr id="1026" name="Picture 2" descr="https://assets-global.website-files.com/5fa874b37f2c375c368d1a59/603e6f6e60bfe6a04f06ebab_Thankyou.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533400"/>
            <a:ext cx="7620000" cy="5600700"/>
          </a:xfrm>
          <a:prstGeom prst="rect">
            <a:avLst/>
          </a:prstGeom>
          <a:noFill/>
          <a:extLst>
            <a:ext uri="{909E8E84-426E-40DD-AFC4-6F175D3DCCD1}">
              <a14:hiddenFill xmlns:a14="http://schemas.microsoft.com/office/drawing/2010/main">
                <a:solidFill>
                  <a:srgbClr val="FFFFFF"/>
                </a:solidFill>
              </a14:hiddenFill>
            </a:ext>
          </a:extLst>
        </p:spPr>
      </p:pic>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7772701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3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Contd.</a:t>
            </a:r>
            <a:endParaRPr lang="en-US" dirty="0"/>
          </a:p>
        </p:txBody>
      </p:sp>
      <p:sp>
        <p:nvSpPr>
          <p:cNvPr id="3" name="Content Placeholder 2"/>
          <p:cNvSpPr>
            <a:spLocks noGrp="1"/>
          </p:cNvSpPr>
          <p:nvPr>
            <p:ph idx="1"/>
          </p:nvPr>
        </p:nvSpPr>
        <p:spPr/>
        <p:txBody>
          <a:bodyPr>
            <a:normAutofit/>
          </a:bodyPr>
          <a:lstStyle/>
          <a:p>
            <a:r>
              <a:rPr lang="en-US" sz="2000" dirty="0" smtClean="0">
                <a:solidFill>
                  <a:srgbClr val="FF0000"/>
                </a:solidFill>
              </a:rPr>
              <a:t>Health</a:t>
            </a:r>
            <a:r>
              <a:rPr lang="en-US" sz="2000" dirty="0" smtClean="0"/>
              <a:t> – Health is a state of physical, mental and social well being and not merely the absence of disease or infirmity- by WHO</a:t>
            </a:r>
          </a:p>
          <a:p>
            <a:pPr>
              <a:buNone/>
            </a:pPr>
            <a:endParaRPr lang="en-US" sz="2000" dirty="0" smtClean="0"/>
          </a:p>
          <a:p>
            <a:endParaRPr lang="en-US" sz="2000" dirty="0" smtClean="0"/>
          </a:p>
          <a:p>
            <a:endParaRPr lang="en-US" sz="2000" dirty="0" smtClean="0"/>
          </a:p>
          <a:p>
            <a:r>
              <a:rPr lang="en-US" sz="2000" dirty="0" smtClean="0">
                <a:solidFill>
                  <a:srgbClr val="FF0000"/>
                </a:solidFill>
              </a:rPr>
              <a:t>Balanced diet </a:t>
            </a:r>
            <a:r>
              <a:rPr lang="en-US" sz="2000" dirty="0" smtClean="0"/>
              <a:t>– A balance diet means getting the right types and amounts of foods and drinks to supply nutrition and energy for maintaining body cells, tissues and organs and for supporting normal growth and development.</a:t>
            </a: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Nutrition</a:t>
            </a:r>
            <a:endParaRPr lang="en-US" dirty="0"/>
          </a:p>
        </p:txBody>
      </p:sp>
      <p:sp>
        <p:nvSpPr>
          <p:cNvPr id="3" name="Content Placeholder 2"/>
          <p:cNvSpPr>
            <a:spLocks noGrp="1"/>
          </p:cNvSpPr>
          <p:nvPr>
            <p:ph idx="1"/>
          </p:nvPr>
        </p:nvSpPr>
        <p:spPr/>
        <p:txBody>
          <a:bodyPr>
            <a:normAutofit/>
          </a:bodyPr>
          <a:lstStyle/>
          <a:p>
            <a:r>
              <a:rPr lang="en-US" sz="1800" b="1" dirty="0" smtClean="0"/>
              <a:t>Optimum Nutrition</a:t>
            </a:r>
            <a:r>
              <a:rPr lang="en-US" sz="1800" dirty="0" smtClean="0"/>
              <a:t>- It can be defined as eating the right amounts of nutrients on a proper schedule to achieve the best performance and the longest possible lifetime in good health assuming that external negative influences like accidents and infectious diseases can be avoided.</a:t>
            </a:r>
          </a:p>
          <a:p>
            <a:r>
              <a:rPr lang="en-US" sz="1800" b="1" dirty="0" smtClean="0"/>
              <a:t>Over Nutrition</a:t>
            </a:r>
            <a:r>
              <a:rPr lang="en-US" sz="1800" dirty="0" smtClean="0"/>
              <a:t>- Over nutrition is frequent or habitual over consumption of nutrients by eating too much food to the point that it becomes dangerous to health.</a:t>
            </a:r>
          </a:p>
          <a:p>
            <a:r>
              <a:rPr lang="en-US" sz="1800" b="1" dirty="0" smtClean="0"/>
              <a:t>Under Nutrition</a:t>
            </a:r>
            <a:r>
              <a:rPr lang="en-US" sz="1800" dirty="0" smtClean="0"/>
              <a:t>- Under nutrition is the opposite of over nutrition, meaning that it is a nutrient deficiency from not eating enough food.</a:t>
            </a:r>
          </a:p>
          <a:p>
            <a:r>
              <a:rPr lang="en-US" sz="1800" b="1" dirty="0" smtClean="0"/>
              <a:t>Mal Nutrition</a:t>
            </a:r>
            <a:r>
              <a:rPr lang="en-US" sz="1800" dirty="0" smtClean="0"/>
              <a:t>- Malnutrition is a broad term which refers to both under nutrition and over nutrition. Individuals are malnourished , or suffer from under nutrition if their diet does not provide them with adequate calories and protein for maintenance and growth or they can not fully utilize the food they eat due to illness.</a:t>
            </a:r>
            <a:endParaRPr lang="en-US" sz="1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Meal Planning</a:t>
            </a:r>
            <a:endParaRPr lang="en-US" dirty="0"/>
          </a:p>
        </p:txBody>
      </p:sp>
      <p:sp>
        <p:nvSpPr>
          <p:cNvPr id="3" name="Content Placeholder 2"/>
          <p:cNvSpPr>
            <a:spLocks noGrp="1"/>
          </p:cNvSpPr>
          <p:nvPr>
            <p:ph idx="1"/>
          </p:nvPr>
        </p:nvSpPr>
        <p:spPr/>
        <p:txBody>
          <a:bodyPr>
            <a:normAutofit/>
          </a:bodyPr>
          <a:lstStyle/>
          <a:p>
            <a:r>
              <a:rPr lang="en-US" sz="2400" dirty="0" smtClean="0"/>
              <a:t>Meal planning or Menu planning is defined as a simple process which involves application of knowledge of food, nutrients, food habits and likes and dislikes to plan wholesome and attractive meals.</a:t>
            </a:r>
          </a:p>
          <a:p>
            <a:pPr>
              <a:buNone/>
            </a:pPr>
            <a:r>
              <a:rPr lang="en-US" sz="2400" dirty="0" smtClean="0"/>
              <a:t>  </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Meal planning </a:t>
            </a:r>
            <a:endParaRPr lang="en-US" b="1" dirty="0"/>
          </a:p>
        </p:txBody>
      </p:sp>
      <p:sp>
        <p:nvSpPr>
          <p:cNvPr id="3" name="Content Placeholder 2"/>
          <p:cNvSpPr>
            <a:spLocks noGrp="1"/>
          </p:cNvSpPr>
          <p:nvPr>
            <p:ph idx="1"/>
          </p:nvPr>
        </p:nvSpPr>
        <p:spPr/>
        <p:txBody>
          <a:bodyPr/>
          <a:lstStyle/>
          <a:p>
            <a:pPr algn="just"/>
            <a:r>
              <a:rPr lang="en-US" sz="4000" b="1" dirty="0">
                <a:solidFill>
                  <a:srgbClr val="FF0000"/>
                </a:solidFill>
              </a:rPr>
              <a:t>Meal planning </a:t>
            </a:r>
            <a:r>
              <a:rPr lang="en-US" sz="4000" dirty="0"/>
              <a:t>It is a process of deciding what we should eat each day at each </a:t>
            </a:r>
            <a:r>
              <a:rPr lang="en-US" sz="4000" dirty="0" smtClean="0"/>
              <a:t>meal.</a:t>
            </a:r>
            <a:endParaRPr lang="en-US" sz="4000" b="1" dirty="0" smtClean="0">
              <a:solidFill>
                <a:srgbClr val="FF0000"/>
              </a:solidFill>
            </a:endParaRPr>
          </a:p>
          <a:p>
            <a:pPr algn="just"/>
            <a:r>
              <a:rPr lang="en-US" dirty="0" smtClean="0"/>
              <a:t>It is </a:t>
            </a:r>
            <a:r>
              <a:rPr lang="en-US" dirty="0"/>
              <a:t>making a plan of meals with adequate nutrition for every member within available resources.</a:t>
            </a:r>
          </a:p>
          <a:p>
            <a:pPr algn="just"/>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8856906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13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Aims of meal planning</a:t>
            </a:r>
            <a:endParaRPr lang="en-US" dirty="0"/>
          </a:p>
        </p:txBody>
      </p:sp>
      <p:sp>
        <p:nvSpPr>
          <p:cNvPr id="3" name="Content Placeholder 2"/>
          <p:cNvSpPr>
            <a:spLocks noGrp="1"/>
          </p:cNvSpPr>
          <p:nvPr>
            <p:ph idx="1"/>
          </p:nvPr>
        </p:nvSpPr>
        <p:spPr/>
        <p:txBody>
          <a:bodyPr>
            <a:normAutofit/>
          </a:bodyPr>
          <a:lstStyle/>
          <a:p>
            <a:r>
              <a:rPr lang="en-US" sz="2400" dirty="0" smtClean="0"/>
              <a:t>It should meet the nutritional requirements of individual.</a:t>
            </a:r>
          </a:p>
          <a:p>
            <a:r>
              <a:rPr lang="en-US" sz="2400" dirty="0" smtClean="0"/>
              <a:t>Meal planning should provide maximum nutrients.</a:t>
            </a:r>
          </a:p>
          <a:p>
            <a:r>
              <a:rPr lang="en-US" sz="2400" dirty="0" smtClean="0"/>
              <a:t>Consideration of individual’s likes and dislikes.</a:t>
            </a:r>
          </a:p>
          <a:p>
            <a:r>
              <a:rPr lang="en-US" sz="2400" dirty="0" smtClean="0"/>
              <a:t>Meal planning should provide variety.</a:t>
            </a:r>
          </a:p>
          <a:p>
            <a:r>
              <a:rPr lang="en-US" sz="2400" dirty="0" smtClean="0"/>
              <a:t>Economic consideration should be there.</a:t>
            </a:r>
          </a:p>
          <a:p>
            <a:r>
              <a:rPr lang="en-US" sz="2400" dirty="0" smtClean="0"/>
              <a:t>Food habits and seasonal availability should be taken care of.</a:t>
            </a:r>
          </a:p>
          <a:p>
            <a:r>
              <a:rPr lang="en-US" sz="2400" dirty="0" smtClean="0"/>
              <a:t>Psychological aspect should be there.</a:t>
            </a:r>
          </a:p>
          <a:p>
            <a:r>
              <a:rPr lang="en-US" sz="2400" dirty="0" smtClean="0"/>
              <a:t>To serve attractive and appetizing meal.</a:t>
            </a:r>
            <a:endParaRPr lang="en-US"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Objectives of meal planning</a:t>
            </a:r>
            <a:endParaRPr lang="en-US" b="1" dirty="0"/>
          </a:p>
        </p:txBody>
      </p:sp>
      <p:sp>
        <p:nvSpPr>
          <p:cNvPr id="3" name="Content Placeholder 2"/>
          <p:cNvSpPr>
            <a:spLocks noGrp="1"/>
          </p:cNvSpPr>
          <p:nvPr>
            <p:ph idx="1"/>
          </p:nvPr>
        </p:nvSpPr>
        <p:spPr/>
        <p:txBody>
          <a:bodyPr/>
          <a:lstStyle/>
          <a:p>
            <a:pPr algn="just"/>
            <a:r>
              <a:rPr lang="en-US" dirty="0" smtClean="0"/>
              <a:t>In planning meals aim is :</a:t>
            </a:r>
          </a:p>
          <a:p>
            <a:pPr marL="514350" indent="-514350" algn="just">
              <a:buFont typeface="+mj-lt"/>
              <a:buAutoNum type="arabicPeriod"/>
            </a:pPr>
            <a:r>
              <a:rPr lang="en-US" dirty="0" smtClean="0"/>
              <a:t>To satisfy the nutritional needs of the family members, according to their age and occupation.</a:t>
            </a:r>
          </a:p>
          <a:p>
            <a:pPr marL="514350" indent="-514350" algn="just">
              <a:buFont typeface="+mj-lt"/>
              <a:buAutoNum type="arabicPeriod"/>
            </a:pPr>
            <a:r>
              <a:rPr lang="en-US" dirty="0" smtClean="0"/>
              <a:t>Keep expenditure within your family's food budget.</a:t>
            </a:r>
          </a:p>
          <a:p>
            <a:pPr marL="514350" indent="-514350" algn="just">
              <a:buFont typeface="+mj-lt"/>
              <a:buAutoNum type="arabicPeriod"/>
            </a:pPr>
            <a:r>
              <a:rPr lang="en-US" dirty="0" smtClean="0"/>
              <a:t>To decide amounts of foods to be purchased from each food group.  </a:t>
            </a:r>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15934963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582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t>
            </a:r>
            <a:r>
              <a:rPr lang="en-US" dirty="0" err="1" smtClean="0"/>
              <a:t>cont</a:t>
            </a:r>
            <a:r>
              <a:rPr lang="en-US" dirty="0" smtClean="0"/>
              <a:t>…</a:t>
            </a:r>
            <a:endParaRPr lang="en-US" dirty="0"/>
          </a:p>
        </p:txBody>
      </p:sp>
      <p:sp>
        <p:nvSpPr>
          <p:cNvPr id="3" name="Content Placeholder 2"/>
          <p:cNvSpPr>
            <a:spLocks noGrp="1"/>
          </p:cNvSpPr>
          <p:nvPr>
            <p:ph idx="1"/>
          </p:nvPr>
        </p:nvSpPr>
        <p:spPr/>
        <p:txBody>
          <a:bodyPr>
            <a:normAutofit/>
          </a:bodyPr>
          <a:lstStyle/>
          <a:p>
            <a:pPr marL="0" indent="0" algn="just">
              <a:buNone/>
            </a:pPr>
            <a:r>
              <a:rPr lang="en-US" dirty="0" smtClean="0"/>
              <a:t>4. To consider family size and composition.</a:t>
            </a:r>
          </a:p>
          <a:p>
            <a:pPr marL="0" indent="0" algn="just">
              <a:buNone/>
            </a:pPr>
            <a:r>
              <a:rPr lang="en-US" dirty="0" smtClean="0"/>
              <a:t>5.  To consider food storage space and conditions of storage, to decide how often you need to purchase various foods.</a:t>
            </a:r>
          </a:p>
          <a:p>
            <a:pPr marL="0" indent="0" algn="just">
              <a:buNone/>
            </a:pPr>
            <a:r>
              <a:rPr lang="en-US" dirty="0" smtClean="0"/>
              <a:t>6.  Prepare a food purchase list, taking the food    preferences of members into account.</a:t>
            </a:r>
          </a:p>
          <a:p>
            <a:pPr marL="0" indent="0" algn="just">
              <a:buNone/>
            </a:pPr>
            <a:r>
              <a:rPr lang="en-US" dirty="0" smtClean="0"/>
              <a:t>7.  Use methods of preparation, which retain nutrient, without sacrificing palatability (taste).</a:t>
            </a:r>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68800" y="3225800"/>
            <a:ext cx="406400" cy="406400"/>
          </a:xfrm>
          <a:prstGeom prst="rect">
            <a:avLst/>
          </a:prstGeom>
        </p:spPr>
      </p:pic>
    </p:spTree>
    <p:extLst>
      <p:ext uri="{BB962C8B-B14F-4D97-AF65-F5344CB8AC3E}">
        <p14:creationId xmlns:p14="http://schemas.microsoft.com/office/powerpoint/2010/main" val="6246095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992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565</TotalTime>
  <Words>2083</Words>
  <Application>Microsoft Macintosh PowerPoint</Application>
  <PresentationFormat>On-screen Show (4:3)</PresentationFormat>
  <Paragraphs>109</Paragraphs>
  <Slides>25</Slides>
  <Notes>3</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Calibri</vt:lpstr>
      <vt:lpstr>Wingdings</vt:lpstr>
      <vt:lpstr>Arial</vt:lpstr>
      <vt:lpstr>Office Theme</vt:lpstr>
      <vt:lpstr>Meal planning </vt:lpstr>
      <vt:lpstr>Definitions</vt:lpstr>
      <vt:lpstr>Contd.</vt:lpstr>
      <vt:lpstr>Types of Nutrition</vt:lpstr>
      <vt:lpstr>Meal Planning</vt:lpstr>
      <vt:lpstr>Meal planning </vt:lpstr>
      <vt:lpstr>Aims of meal planning</vt:lpstr>
      <vt:lpstr>Objectives of meal planning</vt:lpstr>
      <vt:lpstr>                                             cont…</vt:lpstr>
      <vt:lpstr>PowerPoint Presentation</vt:lpstr>
      <vt:lpstr>Factors affecting meal planning</vt:lpstr>
      <vt:lpstr>Contd.</vt:lpstr>
      <vt:lpstr>Contd.</vt:lpstr>
      <vt:lpstr>Contd.</vt:lpstr>
      <vt:lpstr>Contd.</vt:lpstr>
      <vt:lpstr>Steps in meal planning </vt:lpstr>
      <vt:lpstr> 1. Planning </vt:lpstr>
      <vt:lpstr>                                       Cont…</vt:lpstr>
      <vt:lpstr>2. Purchasing </vt:lpstr>
      <vt:lpstr>PowerPoint Presentation</vt:lpstr>
      <vt:lpstr>3. Preparation</vt:lpstr>
      <vt:lpstr>PowerPoint Presentation</vt:lpstr>
      <vt:lpstr> 4.Serving </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Concepts of Food &amp; Nutrition</dc:title>
  <dc:creator>admin</dc:creator>
  <cp:lastModifiedBy>Microsoft Office User</cp:lastModifiedBy>
  <cp:revision>84</cp:revision>
  <dcterms:created xsi:type="dcterms:W3CDTF">2021-11-12T23:22:58Z</dcterms:created>
  <dcterms:modified xsi:type="dcterms:W3CDTF">2024-02-23T04:19:28Z</dcterms:modified>
</cp:coreProperties>
</file>

<file path=docProps/thumbnail.jpeg>
</file>